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84" r:id="rId16"/>
    <p:sldId id="300" r:id="rId17"/>
    <p:sldId id="285" r:id="rId18"/>
    <p:sldId id="286" r:id="rId19"/>
    <p:sldId id="287" r:id="rId20"/>
    <p:sldId id="296" r:id="rId21"/>
    <p:sldId id="295" r:id="rId22"/>
    <p:sldId id="291" r:id="rId23"/>
    <p:sldId id="292" r:id="rId24"/>
    <p:sldId id="298" r:id="rId25"/>
    <p:sldId id="299" r:id="rId26"/>
    <p:sldId id="301" r:id="rId27"/>
    <p:sldId id="306" r:id="rId28"/>
    <p:sldId id="307" r:id="rId29"/>
    <p:sldId id="308" r:id="rId30"/>
    <p:sldId id="2533" r:id="rId31"/>
    <p:sldId id="2525" r:id="rId32"/>
    <p:sldId id="2526" r:id="rId33"/>
    <p:sldId id="2534" r:id="rId34"/>
    <p:sldId id="297" r:id="rId35"/>
    <p:sldId id="2520" r:id="rId36"/>
    <p:sldId id="2518" r:id="rId37"/>
    <p:sldId id="2083" r:id="rId38"/>
    <p:sldId id="2517" r:id="rId39"/>
    <p:sldId id="768" r:id="rId40"/>
    <p:sldId id="258" r:id="rId41"/>
    <p:sldId id="2537" r:id="rId42"/>
    <p:sldId id="260" r:id="rId43"/>
    <p:sldId id="263" r:id="rId44"/>
    <p:sldId id="304" r:id="rId45"/>
    <p:sldId id="2524" r:id="rId46"/>
    <p:sldId id="2521" r:id="rId47"/>
    <p:sldId id="2094" r:id="rId48"/>
    <p:sldId id="2522" r:id="rId49"/>
    <p:sldId id="2535" r:id="rId50"/>
    <p:sldId id="2519" r:id="rId51"/>
    <p:sldId id="2523" r:id="rId52"/>
    <p:sldId id="2529" r:id="rId53"/>
    <p:sldId id="2527" r:id="rId54"/>
    <p:sldId id="2530" r:id="rId55"/>
    <p:sldId id="2531" r:id="rId56"/>
    <p:sldId id="2538" r:id="rId57"/>
    <p:sldId id="2539" r:id="rId58"/>
    <p:sldId id="254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24" autoAdjust="0"/>
  </p:normalViewPr>
  <p:slideViewPr>
    <p:cSldViewPr>
      <p:cViewPr>
        <p:scale>
          <a:sx n="75" d="100"/>
          <a:sy n="75" d="100"/>
        </p:scale>
        <p:origin x="-2580" y="-402"/>
      </p:cViewPr>
      <p:guideLst>
        <p:guide orient="horz" pos="2160"/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 &amp; 0&amp;0&amp;0</a:t>
            </a:r>
          </a:p>
          <a:p>
            <a:r>
              <a:rPr lang="en-US" dirty="0" smtClean="0"/>
              <a:t>\\ 0&amp;f &amp;0&amp;0</a:t>
            </a:r>
          </a:p>
          <a:p>
            <a:r>
              <a:rPr lang="en-US" dirty="0" smtClean="0"/>
              <a:t>\\0&amp;0&amp;1&amp;0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}x</a:t>
            </a:r>
          </a:p>
          <a:p>
            <a:r>
              <a:rPr lang="en-US" dirty="0" smtClean="0"/>
              <a:t>\\ y</a:t>
            </a:r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\\1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=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  <a:r>
              <a:rPr lang="en-US" dirty="0" err="1" smtClean="0"/>
              <a:t>fx</a:t>
            </a:r>
            <a:endParaRPr lang="en-US" dirty="0" smtClean="0"/>
          </a:p>
          <a:p>
            <a:r>
              <a:rPr lang="en-US" dirty="0" smtClean="0"/>
              <a:t>\\ </a:t>
            </a:r>
            <a:r>
              <a:rPr lang="en-US" dirty="0" err="1" smtClean="0"/>
              <a:t>fy</a:t>
            </a:r>
            <a:endParaRPr lang="en-US" dirty="0" smtClean="0"/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mapsto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}f\</a:t>
            </a:r>
            <a:r>
              <a:rPr lang="en-US" dirty="0" err="1" smtClean="0"/>
              <a:t>frac</a:t>
            </a:r>
            <a:r>
              <a:rPr lang="en-US" dirty="0" smtClean="0"/>
              <a:t>{x}{z}</a:t>
            </a:r>
          </a:p>
          <a:p>
            <a:r>
              <a:rPr lang="en-US" dirty="0" smtClean="0"/>
              <a:t>\\ f\</a:t>
            </a:r>
            <a:r>
              <a:rPr lang="en-US" dirty="0" err="1" smtClean="0"/>
              <a:t>frac</a:t>
            </a:r>
            <a:r>
              <a:rPr lang="en-US" dirty="0" smtClean="0"/>
              <a:t>{y}{z}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9.gif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8&amp;v=_TTXY1Se0e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eometric </a:t>
            </a:r>
            <a:r>
              <a:rPr lang="en-US" dirty="0"/>
              <a:t>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xmlns="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xmlns="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xmlns="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xmlns="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xmlns="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xmlns="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xmlns="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xmlns="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xmlns="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xmlns="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xmlns="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xmlns="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xmlns="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xmlns="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xmlns="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xmlns="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xmlns="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transformation are Transformation that meets additively and scalar multiplication conditions: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Translation is </a:t>
            </a:r>
            <a:r>
              <a:rPr lang="en-US" b="1" dirty="0"/>
              <a:t>not</a:t>
            </a:r>
            <a:r>
              <a:rPr lang="en-US" dirty="0"/>
              <a:t> a linear transformation since it doesn’t meet the scalar multiplication condition.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s://latex.codecogs.com/gif.latex?%5Cdpi%7B300%7D%20%5C%5C%20f%28%5Cmathbf%7Bu%7D&amp;plus;%5Cmathbf%7Bv%7D%29%20%3D%20%28%5Cmathbf%7Bu%7D%29&amp;plus;f%28%5Cmathbf%7Bv%7D%29%20%5C%5C%20f%28c%20%5Cmathbf%7Bu%7D%29%20%3D%20c%20f%28%5Cmathbf%7Bu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8800"/>
            <a:ext cx="3886200" cy="8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xmlns="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xmlns="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xmlns="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</a:t>
            </a:r>
            <a:r>
              <a:rPr lang="en-US" smtClean="0"/>
              <a:t>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xmlns="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xmlns="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xmlns="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xmlns="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xmlns="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xmlns="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xmlns="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xmlns="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xmlns="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xmlns="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xmlns="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xmlns="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xmlns="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xmlns="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xmlns="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xmlns="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xmlns="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xmlns="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xmlns="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xmlns="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xmlns="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xmlns="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xmlns="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xmlns="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xmlns="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xmlns="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xmlns="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xmlns="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xmlns="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xmlns="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xmlns="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xmlns="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xmlns="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xmlns="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xmlns="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xmlns="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xmlns="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xmlns="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xmlns="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Perspective </a:t>
            </a:r>
            <a:r>
              <a:rPr lang="en-US" dirty="0"/>
              <a:t>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xmlns="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xmlns="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xmlns="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xmlns="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xmlns="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xmlns="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xmlns="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xmlns="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xmlns="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xmlns="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xmlns="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xmlns="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xmlns="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xmlns="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xmlns="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xmlns="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xmlns="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xmlns="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xmlns="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xmlns="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xmlns="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xmlns="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xmlns="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xmlns="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xmlns="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xmlns="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xmlns="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xmlns="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xmlns="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xmlns="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xmlns="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xmlns="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xmlns="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xmlns="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xmlns="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xmlns="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xmlns="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xmlns="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calibration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https://www.youtube.com/watch?time_continue=168&amp;v=_TTXY1Se0eg</a:t>
            </a:r>
            <a:r>
              <a:rPr lang="en-US" dirty="0"/>
              <a:t> 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xmlns="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different kind of camera model that can be used is </a:t>
            </a:r>
            <a:r>
              <a:rPr lang="en-US" b="1" dirty="0" smtClean="0"/>
              <a:t>orthographic projection </a:t>
            </a:r>
            <a:r>
              <a:rPr lang="en-US" dirty="0" smtClean="0"/>
              <a:t>or </a:t>
            </a:r>
            <a:r>
              <a:rPr lang="en-US" b="1" dirty="0" smtClean="0"/>
              <a:t>orthographic camera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xmlns="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xmlns="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xmlns="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xmlns="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xmlns="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xmlns="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xmlns="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xmlns="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xmlns="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xmlns="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xmlns="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xmlns="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xmlns="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>
                <a:blip r:embed="rId5"/>
                <a:stretch>
                  <a:fillRect l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xmlns="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1"/>
            <a:ext cx="65151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amera is…"/>
          <p:cNvSpPr txBox="1"/>
          <p:nvPr/>
        </p:nvSpPr>
        <p:spPr>
          <a:xfrm>
            <a:off x="153785" y="1159090"/>
            <a:ext cx="1665491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amera is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close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to object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and has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small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focal length</a:t>
            </a:r>
          </a:p>
        </p:txBody>
      </p:sp>
      <p:sp>
        <p:nvSpPr>
          <p:cNvPr id="132" name="Camera is…"/>
          <p:cNvSpPr txBox="1"/>
          <p:nvPr/>
        </p:nvSpPr>
        <p:spPr>
          <a:xfrm>
            <a:off x="7174381" y="1528422"/>
            <a:ext cx="1741019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amera is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far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from objec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t and has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large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focal length</a:t>
            </a:r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Different cameras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xmlns="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xmlns="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When can we assume a weak perspective camera? </a:t>
            </a:r>
            <a:endParaRPr dirty="0"/>
          </a:p>
        </p:txBody>
      </p:sp>
      <p:sp>
        <p:nvSpPr>
          <p:cNvPr id="17" name="We can decompose the camera matrix like this:">
            <a:extLst>
              <a:ext uri="{FF2B5EF4-FFF2-40B4-BE49-F238E27FC236}">
                <a16:creationId xmlns:a16="http://schemas.microsoft.com/office/drawing/2014/main" xmlns="" id="{DAB116D2-0FC7-467D-A6C6-C7B797107253}"/>
              </a:ext>
            </a:extLst>
          </p:cNvPr>
          <p:cNvSpPr txBox="1"/>
          <p:nvPr/>
        </p:nvSpPr>
        <p:spPr>
          <a:xfrm>
            <a:off x="669303" y="1104829"/>
            <a:ext cx="800797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 we use a telecentric lens.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xmlns="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xmlns="" id="{5FF5B5DA-E227-4472-9654-194D1FC928E4}"/>
              </a:ext>
            </a:extLst>
          </p:cNvPr>
          <p:cNvSpPr txBox="1"/>
          <p:nvPr/>
        </p:nvSpPr>
        <p:spPr>
          <a:xfrm>
            <a:off x="4442907" y="5318174"/>
            <a:ext cx="159374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xmlns="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xmlns="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xmlns="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xmlns="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xmlns="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xmlns="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xmlns="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xmlns="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xmlns="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xmlns="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xmlns="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xmlns="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xmlns="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xmlns="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xmlns="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xmlns="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xmlns="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xmlns="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xmlns="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xmlns="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xmlns="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xmlns="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xmlns="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xmlns="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order to achieve unit magnification.</a:t>
                </a:r>
              </a:p>
            </p:txBody>
          </p:sp>
        </mc:Choice>
        <mc:Fallback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xmlns="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xmlns="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xmlns="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xmlns="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xmlns="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xmlns="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xmlns="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xmlns="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xmlns="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xmlns="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xmlns="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2098</Words>
  <Application>Microsoft Office PowerPoint</Application>
  <PresentationFormat>On-screen Show (4:3)</PresentationFormat>
  <Paragraphs>753</Paragraphs>
  <Slides>58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Orthographic projection</vt:lpstr>
      <vt:lpstr>Orthographic projection</vt:lpstr>
      <vt:lpstr>PowerPoint Presentation</vt:lpstr>
      <vt:lpstr>Different cameras</vt:lpstr>
      <vt:lpstr>When can we assume a weak perspective camera?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70</cp:revision>
  <dcterms:created xsi:type="dcterms:W3CDTF">2006-08-16T00:00:00Z</dcterms:created>
  <dcterms:modified xsi:type="dcterms:W3CDTF">2019-11-04T14:42:56Z</dcterms:modified>
</cp:coreProperties>
</file>